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65" r:id="rId4"/>
    <p:sldId id="266" r:id="rId5"/>
    <p:sldId id="258" r:id="rId6"/>
    <p:sldId id="259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CE807-F458-4A48-93E9-601C0A6218CE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36C3A-6174-4B35-B365-F9F4BBF3EF4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8374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0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36C3A-6174-4B35-B365-F9F4BBF3EF4A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7AA7995-FF08-40E3-AB44-B37664E5FD76}" type="datetimeFigureOut">
              <a:rPr lang="en-US" smtClean="0"/>
              <a:pPr/>
              <a:t>3/30/2020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B09330A-B14F-448F-B7EF-A7913944A50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86000" y="1071546"/>
            <a:ext cx="6172200" cy="1714512"/>
          </a:xfrm>
        </p:spPr>
        <p:txBody>
          <a:bodyPr>
            <a:noAutofit/>
          </a:bodyPr>
          <a:lstStyle/>
          <a:p>
            <a:r>
              <a:rPr lang="en-IN" sz="4000" dirty="0" smtClean="0">
                <a:latin typeface="Arial Rounded MT Bold" pitchFamily="34" charset="0"/>
              </a:rPr>
              <a:t>RESIDUE SYSTEMS (MOD M)</a:t>
            </a:r>
            <a:endParaRPr lang="en-IN" sz="4000" dirty="0">
              <a:latin typeface="Arial Rounded MT Bold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286000" y="4500570"/>
            <a:ext cx="6172200" cy="1874352"/>
          </a:xfrm>
        </p:spPr>
        <p:txBody>
          <a:bodyPr>
            <a:normAutofit/>
          </a:bodyPr>
          <a:lstStyle/>
          <a:p>
            <a:r>
              <a:rPr lang="en-IN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Presented By:-</a:t>
            </a:r>
          </a:p>
          <a:p>
            <a:r>
              <a:rPr lang="en-IN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Mrs. </a:t>
            </a:r>
            <a:r>
              <a:rPr lang="en-IN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Shalini</a:t>
            </a:r>
            <a:endParaRPr lang="en-IN" sz="35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Assistant Professor in Maths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Euler Phi Function</a:t>
            </a:r>
            <a:r>
              <a:rPr lang="en-IN" sz="3600" b="1" dirty="0" smtClean="0">
                <a:solidFill>
                  <a:srgbClr val="FF0000"/>
                </a:solidFill>
                <a:latin typeface="Arial Rounded MT Bold" pitchFamily="34" charset="0"/>
              </a:rPr>
              <a:t/>
            </a:r>
            <a:br>
              <a:rPr lang="en-IN" sz="3600" b="1" dirty="0" smtClean="0">
                <a:solidFill>
                  <a:srgbClr val="FF0000"/>
                </a:solidFill>
                <a:latin typeface="Arial Rounded MT Bold" pitchFamily="34" charset="0"/>
              </a:rPr>
            </a:br>
            <a:endParaRPr lang="en-IN" sz="36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Euler Phi Function [ϕ(n)] is the number of non-negative integers less than n that are relatively prime to n and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ϕ(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)=1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0" indent="0" algn="just">
              <a:buNone/>
            </a:pP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other words, </a:t>
            </a:r>
            <a:r>
              <a:rPr lang="en-US" sz="24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ϕ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 is the number of </a:t>
            </a:r>
            <a:r>
              <a:rPr lang="en-US" sz="24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∈ N such that  1≤</a:t>
            </a:r>
            <a:r>
              <a:rPr lang="en-US" sz="24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&lt;</a:t>
            </a:r>
            <a:r>
              <a:rPr lang="en-US" sz="24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and 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gcd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m,n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)=1.</a:t>
            </a:r>
          </a:p>
          <a:p>
            <a:pPr marL="0" indent="0" algn="just">
              <a:buNone/>
            </a:pPr>
            <a:endParaRPr lang="en-IN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IN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 example,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ϕ(2)=1, ϕ(4)=2, ϕ(12)=4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ϕ(15)=8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and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ϕ(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p)=p−1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IN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320040"/>
            <a:ext cx="7929618" cy="1143000"/>
          </a:xfrm>
        </p:spPr>
        <p:txBody>
          <a:bodyPr>
            <a:normAutofit/>
          </a:bodyPr>
          <a:lstStyle/>
          <a:p>
            <a:r>
              <a:rPr lang="en-US" sz="3200" cap="none" dirty="0" smtClean="0"/>
              <a:t>Least Non-negative Residue of</a:t>
            </a:r>
            <a:r>
              <a:rPr lang="en-US" sz="3200" dirty="0" smtClean="0"/>
              <a:t> </a:t>
            </a:r>
            <a:r>
              <a:rPr lang="en-US" sz="3200" b="0" cap="none" dirty="0" smtClean="0"/>
              <a:t>a </a:t>
            </a:r>
            <a:r>
              <a:rPr lang="en-US" sz="3200" dirty="0" smtClean="0"/>
              <a:t>(</a:t>
            </a:r>
            <a:r>
              <a:rPr lang="en-US" sz="3200" cap="none" dirty="0" smtClean="0"/>
              <a:t>Mod</a:t>
            </a:r>
            <a:r>
              <a:rPr lang="en-US" sz="3200" dirty="0" smtClean="0"/>
              <a:t> </a:t>
            </a:r>
            <a:r>
              <a:rPr lang="en-US" sz="3200" b="0" cap="none" dirty="0" smtClean="0"/>
              <a:t>m)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Let a, b and m(≠0) be any integers such that</a:t>
            </a:r>
          </a:p>
          <a:p>
            <a:pPr algn="ctr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≡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 (mod m)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Then b is a 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residue of 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modulo 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m. Thus,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Residue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is another word meaning remainder, and is any integer congruent to a modulo m.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The smallest (non-negative) integer congruent to a modulo m is called Least non-negative residue of a(mod m).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Or in other words, Let m ∈ N. Given any integer n, the least nonnegative residue of n modulo m is the unique integer r such that n ≡ r mod m and 0 ≤ r &lt; m; i.e., r is the remainder upon division of n by m by the division algorithm.</a:t>
            </a:r>
          </a:p>
          <a:p>
            <a:pPr>
              <a:buNone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Find the least residue of −33 modulo 7. </a:t>
            </a:r>
          </a:p>
          <a:p>
            <a:pPr>
              <a:buNone/>
            </a:pP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Solution: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Find the quotient and remainder when you divide −33 by 7. 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To do this, first notice that −5 &lt; −33/7 &lt; −4, so the quotient is −5. The remainder is then given by a − qn. Since −33 = 7 × (−5) + 2, the least residue is 2.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0" dirty="0" smtClean="0"/>
              <a:t>Complete Residue System(CRS)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en-IN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Definitions: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1.A set of numbers a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0,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,…, a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m-1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(mod m ) form a complete set of residues, if they satisfy</a:t>
            </a:r>
          </a:p>
          <a:p>
            <a:pPr algn="ctr">
              <a:buNone/>
            </a:pP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sz="240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≡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(mod m)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for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 1,2,…., m-1.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 A Complete residue system modulo m is a set of m integers which satisfy the following condition: Every integer is congruent to a unique member of the set modulo .</a:t>
            </a:r>
          </a:p>
          <a:p>
            <a:pPr lvl="1" algn="just">
              <a:buNone/>
            </a:pPr>
            <a:endParaRPr lang="en-IN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736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 smtClean="0"/>
              <a:t>Complete Residue System(CRS) (</a:t>
            </a:r>
            <a:r>
              <a:rPr lang="en-US" sz="4000" b="0" cap="none" dirty="0" smtClean="0"/>
              <a:t>Continued</a:t>
            </a:r>
            <a:r>
              <a:rPr lang="en-US" sz="4000" b="0" dirty="0" smtClean="0"/>
              <a:t>)</a:t>
            </a:r>
            <a:endParaRPr lang="en-IN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2"/>
            <a:ext cx="7467600" cy="49291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Examples:</a:t>
            </a:r>
          </a:p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{1,2,3},{4,5,6} ,{9,17,85} and  are all Complete residue systems (mod 3).</a:t>
            </a:r>
          </a:p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{4,-7,14,7} is a Complete residue systems (mod 4).</a:t>
            </a:r>
          </a:p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{12, 13, 14, 15, 16, 17, 18, 19, 20, 21, 22, 23} is a CRS (mod 12) which is equivalent to {0, 1, 2, 3, 4, 5, 6, 7, 8, 9, 10, 11}.</a:t>
            </a:r>
          </a:p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Any consecutive string of  m integers forms a complete residue system (mod m).</a:t>
            </a:r>
          </a:p>
          <a:p>
            <a:pPr algn="just">
              <a:buNone/>
            </a:pPr>
            <a:endParaRPr lang="en-IN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Reduced residue systems mod m</a:t>
            </a:r>
            <a:br>
              <a:rPr lang="en-US" b="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subset R of the set of integers is called a 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reduced residue system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modulo m if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no two elements of R are congruent modulo m,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ii.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gcd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r,m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)=1} for each r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ϵ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R,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iii. R contains ɸ(m) elements,</a:t>
            </a:r>
          </a:p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reduced residue system modulo m can be formed from a complete residue system modulo m by removing all integers not relatively prime to m.</a:t>
            </a:r>
          </a:p>
          <a:p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Reduced residue systems mod 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 example, a complete residue system modulo 12 is {0, 1, 2, 3, 4, 5, 6, 7, 8, 9, 10, 11}. 1, 5, 7 and 11 are the only integers in this set which are relatively prime to 12, and so the corresponding reduced residue system modulo 12 is {1, 5, 7, 11}. </a:t>
            </a:r>
          </a:p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Note that the cardinality of this set is  ɸ(12)=4. Some other reduced residue systems modulo 12 are {13, 17, 19, 23} and {−11, −7, −5, −1}.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5904656" cy="720080"/>
          </a:xfrm>
        </p:spPr>
        <p:txBody>
          <a:bodyPr/>
          <a:lstStyle/>
          <a:p>
            <a:pPr algn="ctr"/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01" y="980728"/>
            <a:ext cx="7992888" cy="55892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Q1. Show that the following sets form CRS: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{5,-3,-4,7,12,22} (mod6)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Solution : The least residues of 5 is 5, -3 is 3, -4 is 2, 7 is 1, 12 is 0 and 22 is 4. Which is the set {0,1,2,3,4,5}, hence the given set forms a CRS (mod6).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Q2. Show that integers -31, -16,-8,13,25,80 form a RRS (mod 9).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Solution: The least residues are: 5,2,1,4,7,8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Note that all are less than 9 and relatively prime to 9 and also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incongurent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(mod9).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Also, we can easily see that ɸ(9) = 6 and these 6 integers are  1,2,4,5,7,8 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Since this set is equal to set of least residues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therefor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the given set forms RRS (mod 9).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7239000" cy="51698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Q3. If m is an odd positive integer , show that {-(m-1)/2, -(m-3)/2,…., -1,0,1,…..,(m-3)/2,(m-1)/2} is a CRS (mod m).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Solution:  -(m-1)/2 ≡ (m+1)/2 (mod m)</a:t>
            </a:r>
          </a:p>
          <a:p>
            <a:pPr algn="ctr"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-(m-3)/2 ≡ (m+3)/2 (mod m)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	…………………………..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	-2 ≡ m-2 (mod m)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-1≡ m-1 (mod m)   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	   0 ≡0(mod m)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1 ≡1 (mod m)        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228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		 …………….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…………….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(m-1)/2 ≡ (m-1)/2 (mod m) </a:t>
            </a:r>
          </a:p>
          <a:p>
            <a:pPr>
              <a:buNone/>
            </a:pP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Thus least residues of given set of integers are 0,1,2,3…..,m-1/2,m+1/2,…..,m-2,m-1. Thus it is CRS (mod m).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Q4.  show that 1</a:t>
            </a:r>
            <a:r>
              <a:rPr lang="en-US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, 2</a:t>
            </a:r>
            <a:r>
              <a:rPr lang="en-US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,…,m</a:t>
            </a:r>
            <a:r>
              <a:rPr lang="en-US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is not CRS (mod m) if m&gt;2.</a:t>
            </a:r>
          </a:p>
          <a:p>
            <a:pPr>
              <a:buNone/>
            </a:pP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Solution:let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a= 1</a:t>
            </a:r>
            <a:r>
              <a:rPr lang="en-US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and b = (m-1)</a:t>
            </a:r>
            <a:r>
              <a:rPr lang="en-US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. Then 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a-b= 2m - m</a:t>
            </a:r>
            <a:r>
              <a:rPr lang="en-US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and thus a-b ≡ 0 (mod m)</a:t>
            </a:r>
          </a:p>
          <a:p>
            <a:pPr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i.e. a ≡b (mod m). Thus the set is not CRS (mod m)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237</TotalTime>
  <Words>482</Words>
  <Application>Microsoft Office PowerPoint</Application>
  <PresentationFormat>On-screen Show (4:3)</PresentationFormat>
  <Paragraphs>108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Opulent</vt:lpstr>
      <vt:lpstr>RESIDUE SYSTEMS (MOD M)</vt:lpstr>
      <vt:lpstr>Euler Phi Function </vt:lpstr>
      <vt:lpstr>Least Non-negative Residue of a (Mod m)</vt:lpstr>
      <vt:lpstr>Example</vt:lpstr>
      <vt:lpstr>Complete Residue System(CRS)</vt:lpstr>
      <vt:lpstr>Complete Residue System(CRS) (Continued)</vt:lpstr>
      <vt:lpstr>Reduced residue systems mod m </vt:lpstr>
      <vt:lpstr>Reduced residue systems mod m</vt:lpstr>
      <vt:lpstr>Exercise </vt:lpstr>
      <vt:lpstr> </vt:lpstr>
      <vt:lpstr>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REPORTING OF FINANCIAL INSTITUTIONS</dc:title>
  <dc:creator>HP</dc:creator>
  <cp:lastModifiedBy>SHAILESH TOMAR</cp:lastModifiedBy>
  <cp:revision>35</cp:revision>
  <dcterms:created xsi:type="dcterms:W3CDTF">2020-03-29T15:31:53Z</dcterms:created>
  <dcterms:modified xsi:type="dcterms:W3CDTF">2020-03-30T09:36:20Z</dcterms:modified>
</cp:coreProperties>
</file>